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D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85800" y="1143000"/>
            <a:ext cx="107899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500" b="1">
                <a:solidFill>
                  <a:srgbClr val="E0A634"/>
                </a:solidFill>
                <a:latin typeface="Noto Sans"/>
              </a:defRPr>
            </a:pPr>
            <a:r>
              <a:t>IPS GROUP A – PAPER 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28800"/>
            <a:ext cx="10789920" cy="1051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4200" b="1">
                <a:solidFill>
                  <a:srgbClr val="F8F8F5"/>
                </a:solidFill>
                <a:latin typeface="Noto Sans"/>
              </a:defRPr>
            </a:pPr>
            <a:r>
              <a:t>ಭಾರತೀಯ ರಾಜಕೀಯ ಮತ್ತು ಆಡಳಿತ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13232" y="2971800"/>
            <a:ext cx="98755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300" b="0">
                <a:solidFill>
                  <a:srgbClr val="E8EEF5"/>
                </a:solidFill>
                <a:latin typeface="Noto Sans"/>
              </a:defRPr>
            </a:pPr>
            <a:r>
              <a:t>Topic 1: Indian Polity and Governance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13232" y="3977639"/>
            <a:ext cx="105156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100" b="1">
                <a:solidFill>
                  <a:srgbClr val="E0A634"/>
                </a:solidFill>
                <a:latin typeface="Noto Sans"/>
              </a:defRPr>
            </a:pPr>
            <a:r>
              <a:t>ಸಂವಿಧಾನ • ಸರ್ಕಾರದ ರಚನೆ • ನ್ಯಾಯಾಂಗ • ಆಡಳಿತ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13232" y="5897880"/>
            <a:ext cx="4572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500" b="0">
                <a:solidFill>
                  <a:srgbClr val="E8EEF5"/>
                </a:solidFill>
                <a:latin typeface="Noto Sans"/>
              </a:defRPr>
            </a:pPr>
            <a:r>
              <a:t>IPS Group A – Paper I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D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8F8F5"/>
                </a:solidFill>
                <a:latin typeface="Noto Sans"/>
              </a:defRPr>
            </a:pPr>
            <a:r>
              <a:t>ಪಾಠ 1 – ಭಾರತದ ಸಂವಿಧಾನ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0A634"/>
                </a:solidFill>
                <a:latin typeface="Noto Sans"/>
              </a:defRPr>
            </a:pPr>
            <a: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27632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F8F8F5"/>
                </a:solidFill>
                <a:latin typeface="Noto Sans"/>
              </a:defRPr>
            </a:pPr>
            <a:r>
              <a:t>ಭಾರತದ ಸಂವಿಧಾನವು ದೇಶದ ಆಡಳಿತದ ಮೂಲಭೂತ ಕಾನೂನು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06040"/>
            <a:ext cx="2743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0A634"/>
                </a:solidFill>
                <a:latin typeface="Noto Sans"/>
              </a:defRPr>
            </a:pPr>
            <a:r>
              <a:t>ಮುಖ್ಯ ಅಂಶಗಳು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063240"/>
            <a:ext cx="106070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Preamble – ಉದ್ದೇಶ ಮತ್ತು ತತ್ವಗಳು</a:t>
            </a:r>
          </a:p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Fundamental Rights &amp; Duties – ಮೂಲಭೂತ ಹಕ್ಕುಗಳು ಮತ್ತು ಕರ್ತವ್ಯಗಳು</a:t>
            </a:r>
          </a:p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Directive Principles of State Policy – ರಾಜ್ಯದ ನೀತಿ ನಿರ್ದೇಶಕ ತತ್ವಗಳು</a:t>
            </a:r>
          </a:p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Amendment Process – ಸಂವಿಧಾನ ತಿದ್ದುಪಡಿ ಪ್ರಕ್ರಿಯೆ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D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8F8F5"/>
                </a:solidFill>
                <a:latin typeface="Noto Sans"/>
              </a:defRPr>
            </a:pPr>
            <a:r>
              <a:t>ಪಾಠ 2 – ಸರ್ಕಾರದ ರಚನೆ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234440"/>
            <a:ext cx="18288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0A634"/>
                </a:solidFill>
                <a:latin typeface="Noto Sans"/>
              </a:defRPr>
            </a:pPr>
            <a:r>
              <a:t>Overview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1627632"/>
            <a:ext cx="106984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400" b="1">
                <a:solidFill>
                  <a:srgbClr val="F8F8F5"/>
                </a:solidFill>
                <a:latin typeface="Noto Sans"/>
              </a:defRPr>
            </a:pPr>
            <a:r>
              <a:t>ಕೇಂದ್ರ ಮತ್ತು ರಾಜ್ಯ ಸರ್ಕಾರಗಳ ರಚನೆ ಮತ್ತು ಕಾರ್ಯವಿಧಾನ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2606040"/>
            <a:ext cx="27432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800" b="1">
                <a:solidFill>
                  <a:srgbClr val="E0A634"/>
                </a:solidFill>
                <a:latin typeface="Noto Sans"/>
              </a:defRPr>
            </a:pPr>
            <a:r>
              <a:t>ಮುಖ್ಯ ಅಂಶಗಳು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3063240"/>
            <a:ext cx="10607040" cy="2651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Distribution of Powers – ಅಧಿಕಾರಗಳ ವಿಂಗಡಣೆ</a:t>
            </a:r>
          </a:p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Parliament – Lok Sabha &amp; Rajya Sabha</a:t>
            </a:r>
          </a:p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Prime Minister &amp; Council of Ministers – ಪ್ರಧಾನಮಂತ್ರಿ ಮತ್ತು ಸಚಿವ ಸಂಪುಟ</a:t>
            </a:r>
          </a:p>
          <a:p>
            <a:pPr>
              <a:spcAft>
                <a:spcPts val="1200"/>
              </a:spcAft>
              <a:defRPr sz="2000">
                <a:solidFill>
                  <a:srgbClr val="F8F8F5"/>
                </a:solidFill>
                <a:latin typeface="Noto Sans"/>
              </a:defRPr>
            </a:pPr>
            <a:r>
              <a:t>• Judiciary – Independence &amp; Role – ನ್ಯಾಯಾಂಗದ ಸ್ವಾತಂತ್ರ್ಯ ಮತ್ತು ಪಾತ್ರ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D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8F8F5"/>
                </a:solidFill>
                <a:latin typeface="Noto Sans"/>
              </a:defRPr>
            </a:pPr>
            <a:r>
              <a:t>🧩 ಕ್ವಿಜ್ – Indian Polity Basics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94360" y="1143000"/>
            <a:ext cx="5440680" cy="2057400"/>
          </a:xfrm>
          <a:prstGeom prst="roundRect">
            <a:avLst/>
          </a:prstGeom>
          <a:solidFill>
            <a:srgbClr val="112B48"/>
          </a:solidFill>
          <a:ln>
            <a:solidFill>
              <a:srgbClr val="E0A6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95528" y="130759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0A634"/>
                </a:solidFill>
                <a:latin typeface="Noto Sans"/>
              </a:defRPr>
            </a:pPr>
            <a:r>
              <a:t>Q1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95528" y="1664207"/>
            <a:ext cx="4983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8F8F5"/>
                </a:solidFill>
                <a:latin typeface="Noto Sans"/>
              </a:defRPr>
            </a:pPr>
            <a:r>
              <a:t>ಭಾರತದ ಸಂವಿಧಾನವನ್ನು ಯಾವ ವರ್ಷದಲ್ಲಿ ಜಾರಿಗೆ ತಂದರು?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95528" y="2194560"/>
            <a:ext cx="4983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E8EEF5"/>
                </a:solidFill>
                <a:latin typeface="Noto Sans"/>
              </a:defRPr>
            </a:pPr>
            <a:r>
              <a:t>A) 1947</a:t>
            </a:r>
            <a:br/>
            <a:r>
              <a:t>B) 1949</a:t>
            </a:r>
            <a:br/>
            <a:r>
              <a:t>C) 1950 ✅</a:t>
            </a:r>
            <a:br/>
            <a:r>
              <a:t>D) 1952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72200" y="1143000"/>
            <a:ext cx="5440680" cy="2057400"/>
          </a:xfrm>
          <a:prstGeom prst="roundRect">
            <a:avLst/>
          </a:prstGeom>
          <a:solidFill>
            <a:srgbClr val="112B48"/>
          </a:solidFill>
          <a:ln>
            <a:solidFill>
              <a:srgbClr val="E0A6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373368" y="1307592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0A634"/>
                </a:solidFill>
                <a:latin typeface="Noto Sans"/>
              </a:defRPr>
            </a:pPr>
            <a:r>
              <a:t>Q2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373368" y="1664207"/>
            <a:ext cx="4983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8F8F5"/>
                </a:solidFill>
                <a:latin typeface="Noto Sans"/>
              </a:defRPr>
            </a:pPr>
            <a:r>
              <a:t>Directive Principles ಯಾವ ಭಾಗದಲ್ಲಿ ಬರುತ್ತವೆ?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373368" y="2194560"/>
            <a:ext cx="4983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E8EEF5"/>
                </a:solidFill>
                <a:latin typeface="Noto Sans"/>
              </a:defRPr>
            </a:pPr>
            <a:r>
              <a:t>A) Part III</a:t>
            </a:r>
            <a:br/>
            <a:r>
              <a:t>B) Part IV ✅</a:t>
            </a:r>
            <a:br/>
            <a:r>
              <a:t>C) Part V</a:t>
            </a:r>
            <a:br/>
            <a:r>
              <a:t>D) Part VI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94360" y="3657600"/>
            <a:ext cx="5440680" cy="2057400"/>
          </a:xfrm>
          <a:prstGeom prst="roundRect">
            <a:avLst/>
          </a:prstGeom>
          <a:solidFill>
            <a:srgbClr val="112B48"/>
          </a:solidFill>
          <a:ln>
            <a:solidFill>
              <a:srgbClr val="E0A6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95528" y="3822191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0A634"/>
                </a:solidFill>
                <a:latin typeface="Noto Sans"/>
              </a:defRPr>
            </a:pPr>
            <a:r>
              <a:t>Q3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5528" y="4178808"/>
            <a:ext cx="4983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8F8F5"/>
                </a:solidFill>
                <a:latin typeface="Noto Sans"/>
              </a:defRPr>
            </a:pPr>
            <a:r>
              <a:t>ಭಾರತದ ಸಂಸತ್ತಿನ ಎರಡು ಸದನಗಳು ಯಾವುವು?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95528" y="4709160"/>
            <a:ext cx="4983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E8EEF5"/>
                </a:solidFill>
                <a:latin typeface="Noto Sans"/>
              </a:defRPr>
            </a:pPr>
            <a:r>
              <a:t>A) Lok Sabha &amp; Rajya Sabha ✅</a:t>
            </a:r>
            <a:br/>
            <a:r>
              <a:t>B) Vidhan Sabha &amp; Vidhan Parishad</a:t>
            </a:r>
            <a:br/>
            <a:r>
              <a:t>C) Lok Sabha &amp; Legislative Assembly</a:t>
            </a:r>
            <a:br/>
            <a:r>
              <a:t>D) Rajya Sabha &amp; Legislative Council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72200" y="3657600"/>
            <a:ext cx="5440680" cy="2057400"/>
          </a:xfrm>
          <a:prstGeom prst="roundRect">
            <a:avLst/>
          </a:prstGeom>
          <a:solidFill>
            <a:srgbClr val="112B48"/>
          </a:solidFill>
          <a:ln>
            <a:solidFill>
              <a:srgbClr val="E0A63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373368" y="3822191"/>
            <a:ext cx="54864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600" b="1">
                <a:solidFill>
                  <a:srgbClr val="E0A634"/>
                </a:solidFill>
                <a:latin typeface="Noto Sans"/>
              </a:defRPr>
            </a:pPr>
            <a:r>
              <a:t>Q4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373368" y="4178808"/>
            <a:ext cx="498348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700" b="1">
                <a:solidFill>
                  <a:srgbClr val="F8F8F5"/>
                </a:solidFill>
                <a:latin typeface="Noto Sans"/>
              </a:defRPr>
            </a:pPr>
            <a:r>
              <a:t>ನ್ಯಾಯಾಂಗದ ಮುಖ್ಯ ಉದ್ದೇಶ ಯಾವುದು?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373368" y="4709160"/>
            <a:ext cx="498348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1300" b="0">
                <a:solidFill>
                  <a:srgbClr val="E8EEF5"/>
                </a:solidFill>
                <a:latin typeface="Noto Sans"/>
              </a:defRPr>
            </a:pPr>
            <a:r>
              <a:t>A) ಕಾನೂನು ರಚನೆ</a:t>
            </a:r>
            <a:br/>
            <a:r>
              <a:t>B) ಕಾನೂನು ಜಾರಿ</a:t>
            </a:r>
            <a:br/>
            <a:r>
              <a:t>C) ನ್ಯಾಯ ನೀಡುವುದು ✅</a:t>
            </a:r>
            <a:br/>
            <a:r>
              <a:t>D) ಆಡಳಿತ ನಡೆಸುವುದು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81D3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94360" y="320040"/>
            <a:ext cx="10972800" cy="64008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700" b="1">
                <a:solidFill>
                  <a:srgbClr val="F8F8F5"/>
                </a:solidFill>
                <a:latin typeface="Noto Sans"/>
              </a:defRPr>
            </a:pPr>
            <a:r>
              <a:t>🎯 ಪ್ರಮುಖ ಕಲಿಕೆಗಳು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143000"/>
            <a:ext cx="36576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E0A634"/>
                </a:solidFill>
                <a:latin typeface="Noto Sans"/>
              </a:defRPr>
            </a:pPr>
            <a:r>
              <a:t>Key Takeaways</a:t>
            </a:r>
          </a:p>
        </p:txBody>
      </p:sp>
      <p:sp>
        <p:nvSpPr>
          <p:cNvPr id="5" name="Oval 4"/>
          <p:cNvSpPr/>
          <p:nvPr/>
        </p:nvSpPr>
        <p:spPr>
          <a:xfrm>
            <a:off x="777240" y="1874519"/>
            <a:ext cx="502920" cy="502920"/>
          </a:xfrm>
          <a:prstGeom prst="ellipse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77240" y="1938527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81D37"/>
                </a:solidFill>
                <a:latin typeface="Noto Sans"/>
              </a:defRPr>
            </a:pPr>
            <a: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463040" y="1856231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8F8F5"/>
                </a:solidFill>
                <a:latin typeface="Noto Sans"/>
              </a:defRPr>
            </a:pPr>
            <a:r>
              <a:t>ಸಂವಿಧಾನದ ಮೂಲಭೂತ ತತ್ವಗಳು ತಿಳಿದುಕೊಳ್ಳಿ</a:t>
            </a:r>
          </a:p>
        </p:txBody>
      </p:sp>
      <p:sp>
        <p:nvSpPr>
          <p:cNvPr id="8" name="Oval 7"/>
          <p:cNvSpPr/>
          <p:nvPr/>
        </p:nvSpPr>
        <p:spPr>
          <a:xfrm>
            <a:off x="777240" y="2926079"/>
            <a:ext cx="502920" cy="502920"/>
          </a:xfrm>
          <a:prstGeom prst="ellipse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2990087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81D37"/>
                </a:solidFill>
                <a:latin typeface="Noto Sans"/>
              </a:defRPr>
            </a:pPr>
            <a: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63040" y="2907791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8F8F5"/>
                </a:solidFill>
                <a:latin typeface="Noto Sans"/>
              </a:defRPr>
            </a:pPr>
            <a:r>
              <a:t>ಸರ್ಕಾರದ ರಚನೆ ಮತ್ತು ಅಧಿಕಾರ ವಿಂಗಡಣೆ ಅರ್ಥಮಾಡಿಕೊಳ್ಳಿ</a:t>
            </a:r>
          </a:p>
        </p:txBody>
      </p:sp>
      <p:sp>
        <p:nvSpPr>
          <p:cNvPr id="11" name="Oval 10"/>
          <p:cNvSpPr/>
          <p:nvPr/>
        </p:nvSpPr>
        <p:spPr>
          <a:xfrm>
            <a:off x="777240" y="3977639"/>
            <a:ext cx="502920" cy="502920"/>
          </a:xfrm>
          <a:prstGeom prst="ellipse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777240" y="4041648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81D37"/>
                </a:solidFill>
                <a:latin typeface="Noto Sans"/>
              </a:defRPr>
            </a:pPr>
            <a: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63040" y="3959352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8F8F5"/>
                </a:solidFill>
                <a:latin typeface="Noto Sans"/>
              </a:defRPr>
            </a:pPr>
            <a:r>
              <a:t>ನ್ಯಾಯಾಂಗದ ಪಾತ್ರವನ್ನು ಗುರುತಿಸಿ</a:t>
            </a:r>
          </a:p>
        </p:txBody>
      </p:sp>
      <p:sp>
        <p:nvSpPr>
          <p:cNvPr id="14" name="Oval 13"/>
          <p:cNvSpPr/>
          <p:nvPr/>
        </p:nvSpPr>
        <p:spPr>
          <a:xfrm>
            <a:off x="777240" y="5029200"/>
            <a:ext cx="502920" cy="502920"/>
          </a:xfrm>
          <a:prstGeom prst="ellipse">
            <a:avLst/>
          </a:prstGeom>
          <a:solidFill>
            <a:srgbClr val="E0A6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777240" y="5093208"/>
            <a:ext cx="5029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 sz="1500" b="1">
                <a:solidFill>
                  <a:srgbClr val="081D37"/>
                </a:solidFill>
                <a:latin typeface="Noto Sans"/>
              </a:defRPr>
            </a:pPr>
            <a: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63040" y="5010912"/>
            <a:ext cx="987552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defRPr sz="2200" b="1">
                <a:solidFill>
                  <a:srgbClr val="F8F8F5"/>
                </a:solidFill>
                <a:latin typeface="Noto Sans"/>
              </a:defRPr>
            </a:pPr>
            <a:r>
              <a:t>MCQs ಮೂಲಕ ಅಭ್ಯಾಸ ಮಾಡಿ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